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3" r:id="rId3"/>
    <p:sldId id="262" r:id="rId4"/>
    <p:sldId id="259" r:id="rId5"/>
    <p:sldId id="260" r:id="rId6"/>
    <p:sldId id="261" r:id="rId7"/>
    <p:sldId id="257" r:id="rId8"/>
    <p:sldId id="258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2E26D-728F-4E8D-B517-A3D98EDCB041}" type="datetimeFigureOut">
              <a:rPr lang="en-US" smtClean="0"/>
              <a:pPr/>
              <a:t>7/28/2016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2E9AD-ADC8-479B-A890-494742481CC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A1DB45FF-25D5-43CC-B786-158CC45EB525}" type="slidenum">
              <a:rPr lang="en-IN" smtClean="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en-IN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hacse.org.i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mic Sans MS" pitchFamily="66" charset="0"/>
              </a:rPr>
              <a:t>www.hacse.org.in</a:t>
            </a:r>
            <a:endParaRPr lang="en-IN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>
                <a:latin typeface="Comic Sans MS" pitchFamily="66" charset="0"/>
              </a:rPr>
              <a:t>Have you heard about LEARNING DISABILITY?</a:t>
            </a:r>
          </a:p>
          <a:p>
            <a:pPr algn="ctr">
              <a:buNone/>
            </a:pPr>
            <a:r>
              <a:rPr lang="en-US" sz="2800" dirty="0" smtClean="0">
                <a:latin typeface="Comic Sans MS" pitchFamily="66" charset="0"/>
              </a:rPr>
              <a:t>YES, quite a common thing!</a:t>
            </a:r>
          </a:p>
          <a:p>
            <a:pPr algn="ctr">
              <a:buNone/>
            </a:pPr>
            <a:r>
              <a:rPr lang="en-US" sz="2800" dirty="0" smtClean="0">
                <a:latin typeface="Comic Sans MS" pitchFamily="66" charset="0"/>
              </a:rPr>
              <a:t>Have you heard of B Ed Learning Disability?</a:t>
            </a:r>
          </a:p>
          <a:p>
            <a:pPr algn="ctr">
              <a:buNone/>
            </a:pPr>
            <a:r>
              <a:rPr lang="en-US" sz="2800" dirty="0" err="1" smtClean="0">
                <a:latin typeface="Comic Sans MS" pitchFamily="66" charset="0"/>
              </a:rPr>
              <a:t>Hmmmm</a:t>
            </a:r>
            <a:r>
              <a:rPr lang="en-US" sz="2800" dirty="0" smtClean="0">
                <a:latin typeface="Comic Sans MS" pitchFamily="66" charset="0"/>
              </a:rPr>
              <a:t>….. Never!</a:t>
            </a:r>
            <a:endParaRPr lang="en-IN" sz="2800" dirty="0">
              <a:latin typeface="Comic Sans MS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ac\Pictures\ques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209800"/>
            <a:ext cx="4077661" cy="310714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905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hlinkClick r:id="rId2"/>
              </a:rPr>
              <a:t>www.hacse.org.in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Know more about learning disability……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Do you know </a:t>
            </a:r>
            <a:r>
              <a:rPr lang="en-IN" b="1" dirty="0" smtClean="0"/>
              <a:t> LD is…….</a:t>
            </a:r>
            <a:endParaRPr lang="en-IN" b="1" dirty="0"/>
          </a:p>
        </p:txBody>
      </p:sp>
      <p:pic>
        <p:nvPicPr>
          <p:cNvPr id="2053" name="Picture 5" descr="C:\Users\mac\Pictures\imagesCAHD1QBM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" y="2819400"/>
            <a:ext cx="7543800" cy="3810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 noChangeArrowheads="1"/>
          </p:cNvSpPr>
          <p:nvPr/>
        </p:nvSpPr>
        <p:spPr bwMode="auto">
          <a:xfrm>
            <a:off x="0" y="3000374"/>
            <a:ext cx="3792538" cy="3324225"/>
          </a:xfrm>
          <a:prstGeom prst="irregularSeal2">
            <a:avLst/>
          </a:prstGeom>
          <a:solidFill>
            <a:srgbClr val="FF00FF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4876801" y="2286000"/>
            <a:ext cx="3886200" cy="3733800"/>
          </a:xfrm>
          <a:prstGeom prst="irregularSeal2">
            <a:avLst/>
          </a:prstGeom>
          <a:solidFill>
            <a:srgbClr val="0B73E0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3"/>
          <p:cNvSpPr>
            <a:spLocks noChangeArrowheads="1"/>
          </p:cNvSpPr>
          <p:nvPr/>
        </p:nvSpPr>
        <p:spPr bwMode="auto">
          <a:xfrm>
            <a:off x="2555875" y="228600"/>
            <a:ext cx="5140325" cy="2838450"/>
          </a:xfrm>
          <a:prstGeom prst="irregularSeal2">
            <a:avLst/>
          </a:prstGeom>
          <a:solidFill>
            <a:srgbClr val="2E4C6B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3563938" y="1219200"/>
            <a:ext cx="2455862" cy="10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200" b="1" dirty="0">
                <a:solidFill>
                  <a:srgbClr val="FFFFFF"/>
                </a:solidFill>
              </a:rPr>
              <a:t>Invisible </a:t>
            </a:r>
          </a:p>
          <a:p>
            <a:pPr algn="ctr">
              <a:buClrTx/>
              <a:buFontTx/>
              <a:buNone/>
            </a:pPr>
            <a:r>
              <a:rPr lang="en-US" sz="3200" b="1" dirty="0">
                <a:solidFill>
                  <a:srgbClr val="FFFFFF"/>
                </a:solidFill>
              </a:rPr>
              <a:t>disability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101725" y="4267200"/>
            <a:ext cx="1793875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FFFFFF"/>
                </a:solidFill>
              </a:rPr>
              <a:t>5 hour 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FFFFFF"/>
                </a:solidFill>
              </a:rPr>
              <a:t>disability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5580063" y="3967422"/>
            <a:ext cx="2420937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FFFFFF"/>
                </a:solidFill>
              </a:rPr>
              <a:t>High incidence 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FFFFFF"/>
                </a:solidFill>
              </a:rPr>
              <a:t>   disability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42047373"/>
      </p:ext>
    </p:extLst>
  </p:cSld>
  <p:clrMapOvr>
    <a:masterClrMapping/>
  </p:clrMapOvr>
  <p:transition advClick="0"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/>
      <p:bldP spid="13318" grpId="0"/>
      <p:bldP spid="13319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Focusing the invisible students</a:t>
            </a:r>
            <a:endParaRPr lang="en-IN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Students with 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LEARNING DISABILITY</a:t>
            </a:r>
            <a:endParaRPr lang="en-IN" dirty="0">
              <a:latin typeface="Comic Sans MS" pitchFamily="66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3200" y="1295400"/>
            <a:ext cx="3886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www.hacse.org.in</a:t>
            </a:r>
            <a:endParaRPr lang="en-IN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INCIDENCE OF LEARNING DISABILITY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                     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Global estimate: </a:t>
            </a:r>
            <a:r>
              <a:rPr lang="en-US" b="1" dirty="0" smtClean="0">
                <a:latin typeface="Comic Sans MS" pitchFamily="66" charset="0"/>
              </a:rPr>
              <a:t>10 -12% of school going children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ctr">
              <a:buNone/>
            </a:pPr>
            <a:endParaRPr lang="en-US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This means in India For every class of 60 to 70 students minimum 6-7 have learning disability</a:t>
            </a:r>
            <a:endParaRPr lang="en-IN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atin typeface="Arial Black" pitchFamily="34" charset="0"/>
              </a:rPr>
              <a:t>And how many teacher training</a:t>
            </a:r>
          </a:p>
          <a:p>
            <a:pPr algn="ctr">
              <a:buNone/>
            </a:pPr>
            <a:r>
              <a:rPr lang="en-US" b="1" dirty="0" smtClean="0">
                <a:latin typeface="Arial Black" pitchFamily="34" charset="0"/>
              </a:rPr>
              <a:t> B Ed programs do we have in India?</a:t>
            </a:r>
          </a:p>
          <a:p>
            <a:pPr>
              <a:buNone/>
            </a:pPr>
            <a:r>
              <a:rPr lang="en-US" b="1" dirty="0" smtClean="0">
                <a:latin typeface="Arial Black" pitchFamily="34" charset="0"/>
              </a:rPr>
              <a:t>                                       </a:t>
            </a:r>
          </a:p>
          <a:p>
            <a:pPr>
              <a:buNone/>
            </a:pPr>
            <a:r>
              <a:rPr lang="en-US" sz="4400" b="1" dirty="0" smtClean="0">
                <a:latin typeface="Arial Black" pitchFamily="34" charset="0"/>
              </a:rPr>
              <a:t>          ONLY 7!!!!!</a:t>
            </a:r>
          </a:p>
          <a:p>
            <a:pPr>
              <a:buNone/>
            </a:pPr>
            <a:endParaRPr lang="en-US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 Black" pitchFamily="34" charset="0"/>
              </a:rPr>
              <a:t>            </a:t>
            </a:r>
            <a:r>
              <a:rPr lang="en-US" sz="4800" b="1" dirty="0" smtClean="0">
                <a:latin typeface="Arial Black" pitchFamily="34" charset="0"/>
              </a:rPr>
              <a:t>Do you see a gap?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 advClick="0" advTm="5000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>
                <a:latin typeface="Comic Sans MS" pitchFamily="66" charset="0"/>
              </a:rPr>
              <a:t>Inspired by our eternal source of strength</a:t>
            </a:r>
            <a:br>
              <a:rPr lang="en-US" sz="2400" dirty="0" smtClean="0">
                <a:latin typeface="Comic Sans MS" pitchFamily="66" charset="0"/>
              </a:rPr>
            </a:br>
            <a:r>
              <a:rPr lang="en-US" sz="2400" dirty="0" smtClean="0">
                <a:latin typeface="Comic Sans MS" pitchFamily="66" charset="0"/>
              </a:rPr>
              <a:t>HASHU ADVANI COLLEGE OF </a:t>
            </a:r>
            <a:r>
              <a:rPr lang="en-US" sz="2400" b="1" dirty="0" smtClean="0">
                <a:latin typeface="Comic Sans MS" pitchFamily="66" charset="0"/>
              </a:rPr>
              <a:t>SPECIAL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EDUCATION</a:t>
            </a:r>
            <a:br>
              <a:rPr lang="en-US" sz="2400" dirty="0" smtClean="0">
                <a:latin typeface="Comic Sans MS" pitchFamily="66" charset="0"/>
              </a:rPr>
            </a:br>
            <a:endParaRPr lang="en-IN" sz="24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Ambitious march towards expansion of services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7800"/>
            <a:ext cx="4876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5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AT </a:t>
            </a:r>
            <a:r>
              <a:rPr lang="en-US" dirty="0" smtClean="0">
                <a:latin typeface="Bradley Hand ITC" pitchFamily="66" charset="0"/>
              </a:rPr>
              <a:t>HACSE</a:t>
            </a:r>
            <a:endParaRPr lang="en-IN" dirty="0"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 Ed (Special Education – LEARNING DISABILITY)</a:t>
            </a:r>
          </a:p>
          <a:p>
            <a:pPr>
              <a:buNone/>
            </a:pPr>
            <a:r>
              <a:rPr lang="en-US" dirty="0" smtClean="0"/>
              <a:t>                                             @</a:t>
            </a:r>
          </a:p>
          <a:p>
            <a:pPr>
              <a:buNone/>
            </a:pPr>
            <a:r>
              <a:rPr lang="en-US" sz="2400" b="1" dirty="0" smtClean="0">
                <a:latin typeface="Bradley Hand ITC" pitchFamily="66" charset="0"/>
              </a:rPr>
              <a:t>HASHU ADVANI COLLEGE OF SPECIAL EDUCATION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Recognized by Rehabilitation Council of India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Affiliated to Mumbai University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ransition advClick="0" advTm="5000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Come, join us in the venture……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Venture to ensure educational rights of children with</a:t>
            </a:r>
          </a:p>
          <a:p>
            <a:pPr>
              <a:buNone/>
            </a:pPr>
            <a:r>
              <a:rPr lang="en-US" dirty="0" smtClean="0"/>
              <a:t>            LEARNING DISABILITIES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  <p:pic>
        <p:nvPicPr>
          <p:cNvPr id="4" name="Picture 4" descr="C:\Users\mac\AppData\Local\Microsoft\Windows\Temporary Internet Files\Content.IE5\YYIH292E\MP900439336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4675" y="2971800"/>
            <a:ext cx="4554649" cy="3886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171</Words>
  <Application>Microsoft Office PowerPoint</Application>
  <PresentationFormat>On-screen Show (4:3)</PresentationFormat>
  <Paragraphs>59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www.hacse.org.in</vt:lpstr>
      <vt:lpstr>www.hacse.org.in Know more about learning disability…… Do you know  LD is…….</vt:lpstr>
      <vt:lpstr>Slide 3</vt:lpstr>
      <vt:lpstr>Focusing the invisible students</vt:lpstr>
      <vt:lpstr>www.hacse.org.in</vt:lpstr>
      <vt:lpstr>Slide 6</vt:lpstr>
      <vt:lpstr>Inspired by our eternal source of strength HASHU ADVANI COLLEGE OF SPECIAL EDUCATION </vt:lpstr>
      <vt:lpstr>NOW AT HACSE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Asmita</dc:creator>
  <cp:lastModifiedBy>mac</cp:lastModifiedBy>
  <cp:revision>28</cp:revision>
  <dcterms:created xsi:type="dcterms:W3CDTF">2006-08-16T00:00:00Z</dcterms:created>
  <dcterms:modified xsi:type="dcterms:W3CDTF">2016-07-28T09:11:26Z</dcterms:modified>
</cp:coreProperties>
</file>